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3F616-7895-4732-BF66-7DBA081364D2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0297C-9FC2-4884-B8D1-23B79D955E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4938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4CD763-ABDE-49CE-8122-7FA6C140694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777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640450-AA9B-4B43-B625-0B5121997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9E11C9-BC9A-4FB3-91BB-78D730D59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264FE7-5591-48B3-91B4-634B0F3D0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42C7CD-1180-47B2-9B49-F202C3CD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9331D8-AB09-47BE-A9B2-17F537C99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12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145B33-1AD1-46F9-84BD-0D4BFE4B1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AEF99E-F1B1-449E-899C-575F91857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FA82DD-B8FC-4CB2-A28D-DCBABF950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D2619E-F76C-427B-A216-A46158126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98709-84E8-47F7-B3B3-7566BE259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70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15C4320-8422-4FD0-85B4-77AD0B185C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A178A8-58A3-4F6C-9836-B8525850D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06B8D9-23C0-4D71-9D2C-CED539BBB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5098AD-A769-4F3C-9148-024A02B69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4EDBB2-B669-4188-9B32-831725D5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01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126098-342B-4332-A683-2AE780928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B3F650-C131-4383-AC2E-1D8678ED1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DE4B4B-F303-4EB4-A278-6A3448A19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655735-E927-48A9-9B54-C596AC1FC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7BEDF0-A6BF-49E6-B8C6-ECB1B754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956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71A45-262E-432D-A9E8-107C2AB0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01AA1C-1818-44CE-AB46-CB6AD50B9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112F64-36EE-498E-81E4-6CEF68B9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CBA030-2191-4D7E-A910-EDC59A17A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DF8692-F571-4017-94FB-6BD900047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18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D93AE6-0F59-40D2-A3F9-3A3107C2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B19BA8-5014-4B24-B755-8EBC323B9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A46E7A-F14D-4D84-859D-879A3820F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E0C2C5-57B0-42E4-8D16-56217B27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11BC98-CF15-4D2D-93B9-D78F9CA7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4F1217-3E45-44D4-9E3A-334921E6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61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401EA-2FAE-400B-B2CD-87F9A6292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72447A-BE93-4E92-B56D-1CD40E2A9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CC892A-99A4-45DA-932F-AB39EAC19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623A88-6F2E-456F-8FE6-1D15E5A8A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F63BA2-219A-405B-8082-C6B6D5423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171F6B1-DE19-475E-A5F9-3F1C969E8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BDF2E9A-D797-4013-B044-25B00945F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997F90-1E51-490B-AF66-DEF416D27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077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F1EFA-9DDA-4A8C-BFF9-F17651C0C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AC2C90-A1F5-4638-8DE9-D241C624A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E2E38BD-2678-45EB-82F2-C7E70571F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FB5F29-DB4D-482C-B606-29CDCD96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81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F3B4B16-8E52-4E58-9091-F5AD79271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B0BDF16-685F-4648-867D-986AD91BA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0016E5-23B0-461D-8906-66442D876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748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D31C5-099D-405A-9D77-8D528B68C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062981-7D49-41B0-983C-78907EA24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F6F84A-01A3-40C9-AA75-12D0F7092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3E41F9-16A2-4ECB-94E4-793CFD97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78773A-9F41-411E-832C-C823F1CF3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8CBC04-B7F3-469A-9A55-A52972CCD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18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BB550-1880-4322-ADD7-5729A1983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24564EF-1F06-482F-8E64-D55F95D9F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FBAB2B-0808-46D6-AF7E-6007825B5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D7B266-8C89-414B-A232-04B69E316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4730F6-F731-47EA-A8E4-8D705A8BF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ECF6F0-67EC-42C6-BEFA-FF93CE396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04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486FB90-C5F7-4934-8D65-E379EC1F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5B32AD-06B3-4087-9AF4-CECD34C30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D93DFE-EDBE-4CD4-B7ED-50886FE2A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E3844-B621-4B34-9F80-64720F902907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551A26-E448-4792-BACC-EC3B259DD2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7C1946-FD76-49C8-8662-5C36F0212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5C7E-19DC-4FAD-9DE8-A6B690F71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139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C0C0F5C5-2099-9D4B-926A-CB5EFCD285D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801024" y="5421231"/>
            <a:ext cx="1091096" cy="681935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A34DA7E1-AB47-8744-AB42-DF4D2D49D7C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4321" y="4245854"/>
            <a:ext cx="4974966" cy="6521166"/>
          </a:xfrm>
          <a:prstGeom prst="rect">
            <a:avLst/>
          </a:prstGeom>
        </p:spPr>
      </p:pic>
      <p:pic>
        <p:nvPicPr>
          <p:cNvPr id="4" name="Imagen 3" descr="Imagen que contiene reloj&#10;&#10;Descripción generada automáticamente">
            <a:extLst>
              <a:ext uri="{FF2B5EF4-FFF2-40B4-BE49-F238E27FC236}">
                <a16:creationId xmlns:a16="http://schemas.microsoft.com/office/drawing/2014/main" id="{D82FA6EB-9A59-5E4B-88A7-1894578AE58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384" y="0"/>
            <a:ext cx="444157" cy="791758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6A16801C-773F-9049-92AE-FE9A29FD9543}"/>
              </a:ext>
            </a:extLst>
          </p:cNvPr>
          <p:cNvSpPr txBox="1"/>
          <p:nvPr/>
        </p:nvSpPr>
        <p:spPr>
          <a:xfrm>
            <a:off x="1134141" y="185074"/>
            <a:ext cx="11445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rgbClr val="9710A1"/>
                </a:solidFill>
                <a:latin typeface="Bogle" panose="020B0503020203060203" pitchFamily="34" charset="0"/>
              </a:rPr>
              <a:t>Herramienta: Evalúa si tu Plan de Desarrollo Individual es de calidad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16A8D9A-8069-9C4F-B414-BD398A2C291C}"/>
              </a:ext>
            </a:extLst>
          </p:cNvPr>
          <p:cNvSpPr txBox="1"/>
          <p:nvPr/>
        </p:nvSpPr>
        <p:spPr>
          <a:xfrm>
            <a:off x="1134141" y="609520"/>
            <a:ext cx="10513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>
                <a:solidFill>
                  <a:srgbClr val="9710A1"/>
                </a:solidFill>
                <a:latin typeface="Bogle" panose="020B0503020203060203" pitchFamily="34" charset="0"/>
              </a:rPr>
              <a:t>Objetivo</a:t>
            </a:r>
            <a:r>
              <a:rPr lang="es-CL" sz="1400" dirty="0">
                <a:solidFill>
                  <a:srgbClr val="9710A1"/>
                </a:solidFill>
                <a:latin typeface="Bogle" panose="020B0503020203060203" pitchFamily="34" charset="0"/>
              </a:rPr>
              <a:t>: Evaluar de manera simple la calidad del Plan de Desarrollo Individual, lo que permite tomar medidas, basado en los resultados.</a:t>
            </a:r>
            <a:r>
              <a:rPr lang="es-ES" altLang="es-CL" sz="1400" dirty="0">
                <a:solidFill>
                  <a:srgbClr val="9710A1"/>
                </a:solidFill>
                <a:latin typeface="Bogle" panose="020B0503020203060203" pitchFamily="34" charset="0"/>
              </a:rPr>
              <a:t> Tu objetivo debe ser alcanzar al menos 8 puntos. </a:t>
            </a:r>
            <a:endParaRPr lang="es-CL" sz="1400" dirty="0">
              <a:solidFill>
                <a:srgbClr val="9710A1"/>
              </a:solidFill>
              <a:latin typeface="Bogle" panose="020B0503020203060203" pitchFamily="34" charset="0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9B479656-DBA1-44EE-8F3C-80D62D5DCDB2}"/>
              </a:ext>
            </a:extLst>
          </p:cNvPr>
          <p:cNvGraphicFramePr>
            <a:graphicFrameLocks noGrp="1"/>
          </p:cNvGraphicFramePr>
          <p:nvPr/>
        </p:nvGraphicFramePr>
        <p:xfrm>
          <a:off x="273124" y="1339703"/>
          <a:ext cx="11712047" cy="5229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056">
                  <a:extLst>
                    <a:ext uri="{9D8B030D-6E8A-4147-A177-3AD203B41FA5}">
                      <a16:colId xmlns:a16="http://schemas.microsoft.com/office/drawing/2014/main" val="924069116"/>
                    </a:ext>
                  </a:extLst>
                </a:gridCol>
                <a:gridCol w="5371129">
                  <a:extLst>
                    <a:ext uri="{9D8B030D-6E8A-4147-A177-3AD203B41FA5}">
                      <a16:colId xmlns:a16="http://schemas.microsoft.com/office/drawing/2014/main" val="291885057"/>
                    </a:ext>
                  </a:extLst>
                </a:gridCol>
                <a:gridCol w="927674">
                  <a:extLst>
                    <a:ext uri="{9D8B030D-6E8A-4147-A177-3AD203B41FA5}">
                      <a16:colId xmlns:a16="http://schemas.microsoft.com/office/drawing/2014/main" val="3865356700"/>
                    </a:ext>
                  </a:extLst>
                </a:gridCol>
                <a:gridCol w="4932188">
                  <a:extLst>
                    <a:ext uri="{9D8B030D-6E8A-4147-A177-3AD203B41FA5}">
                      <a16:colId xmlns:a16="http://schemas.microsoft.com/office/drawing/2014/main" val="1768325002"/>
                    </a:ext>
                  </a:extLst>
                </a:gridCol>
              </a:tblGrid>
              <a:tr h="467211">
                <a:tc>
                  <a:txBody>
                    <a:bodyPr/>
                    <a:lstStyle/>
                    <a:p>
                      <a:pPr algn="ctr"/>
                      <a:endParaRPr lang="es-CL" sz="1100" b="1" dirty="0">
                        <a:solidFill>
                          <a:srgbClr val="FFFFFF"/>
                        </a:solidFill>
                        <a:latin typeface="Bogle" panose="020B050302020306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AREAS DE</a:t>
                      </a:r>
                      <a:r>
                        <a:rPr lang="es-CL" sz="1100" b="1" baseline="0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 EVALUACIÓN</a:t>
                      </a:r>
                      <a:endParaRPr lang="es-CL" sz="1100" b="1" dirty="0">
                        <a:solidFill>
                          <a:srgbClr val="FFFFFF"/>
                        </a:solidFill>
                        <a:latin typeface="Bogle" panose="020B050302020306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ESCALA DE PUNTOS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CRITERIOS DE PUNTUACIÓN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196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¿Existe un plan de desarrollo en marcha?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 –</a:t>
                      </a:r>
                      <a:r>
                        <a:rPr lang="es-CL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1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0= No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1= 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326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¿Las aspiraciones de desarrollo se encuentran identificadas? Estas deben reflejar valores, intereses, trayectoria profesional y dirección,</a:t>
                      </a:r>
                      <a:r>
                        <a:rPr lang="es-ES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</a:t>
                      </a:r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tanto a corto como a largo plazo. 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 –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0= Blanco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1= Identificadas pero muy generales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2= Claras y específicas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60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¿Identificas 2-3 oportunidades de desarrollo y fortalezas</a:t>
                      </a:r>
                      <a:r>
                        <a:rPr lang="es-ES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concretas </a:t>
                      </a:r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para el futuro que sean realistas y</a:t>
                      </a:r>
                      <a:r>
                        <a:rPr lang="es-ES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que se alineen con tus aspiraciones? 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</a:t>
                      </a:r>
                      <a:r>
                        <a:rPr lang="es-CL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– 2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0= No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1= 1-2</a:t>
                      </a:r>
                      <a:r>
                        <a:rPr lang="es-CL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identificadas pero no alineadas 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2= Al menos 2 oportunidades alineadas</a:t>
                      </a:r>
                      <a:r>
                        <a:rPr lang="es-CL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43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¿Las Prioridades de Desarrollo </a:t>
                      </a:r>
                      <a:r>
                        <a:rPr lang="es-ES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se encuentran identificadas? Si es así, son lo más relevante para alcanzar tus aspiraciones profesionales y tus prioridades de desarrollo?  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 –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0= Blanco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1=Identificadas pero no relevantes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2= Identificadas</a:t>
                      </a:r>
                      <a:r>
                        <a:rPr lang="es-CL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y muy relevantes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039921"/>
                  </a:ext>
                </a:extLst>
              </a:tr>
              <a:tr h="601715">
                <a:tc>
                  <a:txBody>
                    <a:bodyPr/>
                    <a:lstStyle/>
                    <a:p>
                      <a:pPr algn="ctr"/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¿Las acciones planteadas, están</a:t>
                      </a:r>
                      <a:r>
                        <a:rPr lang="es-ES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definidas de manera coherente y con el balance correcto con el modelo </a:t>
                      </a:r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de aprendizaje 70-20-10?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 –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0= Todas las acciones</a:t>
                      </a:r>
                      <a:r>
                        <a:rPr lang="es-CL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están solo en un área 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1=Acciones están en al menos 2 de las 3 áreas pero no en línea con el 70/20/10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2= Claro y completo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837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¿El cumplimiento de las acciones depende de ti?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 –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0= No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1= 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022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Bogle" panose="020B0503020203060203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¿Tu y tu jefatura</a:t>
                      </a:r>
                      <a:r>
                        <a:rPr lang="es-ES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han revisado tu plan de desarrollo y evaluado críticamente el avance de tus prioridades al menos dos veces al año? 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0 - 2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0= No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1= Revisado pero no evaluado</a:t>
                      </a:r>
                    </a:p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2= Si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3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1100" b="1" dirty="0">
                        <a:solidFill>
                          <a:srgbClr val="FFFFFF"/>
                        </a:solidFill>
                        <a:latin typeface="Bogle" panose="020B050302020306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39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Puntuación 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0 –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Guía de puntuación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Excelente Plan=</a:t>
                      </a:r>
                      <a:r>
                        <a:rPr lang="es-CL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10 – 12 puntos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CL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Buen Plan=</a:t>
                      </a:r>
                      <a:r>
                        <a:rPr lang="es-CL" sz="1100" baseline="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 8 – 9 puntos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Base sólida, pero necesita mejoras= 6 – 7 puntos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100" dirty="0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Mejora significativa necesaria= 5 o menos </a:t>
                      </a:r>
                      <a:r>
                        <a:rPr lang="es-ES" sz="1100" dirty="0" err="1">
                          <a:solidFill>
                            <a:schemeClr val="tx2"/>
                          </a:solidFill>
                          <a:latin typeface="Bogle" panose="020B0503020203060203" pitchFamily="34" charset="0"/>
                        </a:rPr>
                        <a:t>ptos</a:t>
                      </a:r>
                      <a:endParaRPr lang="es-CL" sz="1100" dirty="0">
                        <a:solidFill>
                          <a:schemeClr val="tx2"/>
                        </a:solidFill>
                        <a:latin typeface="Bogle" panose="020B050302020306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95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6859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Panorámica</PresentationFormat>
  <Paragraphs>53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Bogle</vt:lpstr>
      <vt:lpstr>Calibri</vt:lpstr>
      <vt:lpstr>Calibri Light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Macarena Medina (Chile)</dc:creator>
  <cp:lastModifiedBy>Macarena Medina (Chile)</cp:lastModifiedBy>
  <cp:revision>1</cp:revision>
  <dcterms:created xsi:type="dcterms:W3CDTF">2022-01-31T19:22:28Z</dcterms:created>
  <dcterms:modified xsi:type="dcterms:W3CDTF">2022-01-31T19:22:58Z</dcterms:modified>
</cp:coreProperties>
</file>